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7" r:id="rId3"/>
    <p:sldId id="278" r:id="rId4"/>
    <p:sldId id="307" r:id="rId5"/>
    <p:sldId id="312" r:id="rId6"/>
    <p:sldId id="315" r:id="rId7"/>
    <p:sldId id="313" r:id="rId8"/>
    <p:sldId id="314" r:id="rId9"/>
    <p:sldId id="279" r:id="rId10"/>
    <p:sldId id="280" r:id="rId11"/>
    <p:sldId id="275" r:id="rId12"/>
    <p:sldId id="283" r:id="rId13"/>
    <p:sldId id="281" r:id="rId14"/>
    <p:sldId id="287" r:id="rId15"/>
    <p:sldId id="288" r:id="rId16"/>
    <p:sldId id="284" r:id="rId17"/>
    <p:sldId id="311" r:id="rId18"/>
    <p:sldId id="282" r:id="rId19"/>
    <p:sldId id="290" r:id="rId20"/>
    <p:sldId id="293" r:id="rId21"/>
    <p:sldId id="292" r:id="rId22"/>
    <p:sldId id="308" r:id="rId23"/>
    <p:sldId id="301" r:id="rId24"/>
    <p:sldId id="302" r:id="rId25"/>
    <p:sldId id="303" r:id="rId26"/>
    <p:sldId id="304" r:id="rId27"/>
    <p:sldId id="305" r:id="rId28"/>
    <p:sldId id="306" r:id="rId29"/>
    <p:sldId id="316" r:id="rId30"/>
    <p:sldId id="309" r:id="rId31"/>
    <p:sldId id="310" r:id="rId32"/>
    <p:sldId id="258" r:id="rId33"/>
  </p:sldIdLst>
  <p:sldSz cx="9144000" cy="5143500" type="screen16x9"/>
  <p:notesSz cx="6858000" cy="9144000"/>
  <p:embeddedFontLst>
    <p:embeddedFont>
      <p:font typeface="Titillium Lt" panose="00000400000000000000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itillium" panose="00000500000000000000" pitchFamily="50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E6"/>
    <a:srgbClr val="58595B"/>
    <a:srgbClr val="BBBDBF"/>
    <a:srgbClr val="A7A9AC"/>
    <a:srgbClr val="002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 autoAdjust="0"/>
  </p:normalViewPr>
  <p:slideViewPr>
    <p:cSldViewPr showGuides="1">
      <p:cViewPr varScale="1">
        <p:scale>
          <a:sx n="146" d="100"/>
          <a:sy n="146" d="100"/>
        </p:scale>
        <p:origin x="492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3187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D3F9DB-6222-41C3-8E32-CFA6D6C8A1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F7E29-B639-4C9C-A04E-3557EB3D10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A42C0-1AB1-42C9-B6E1-175B4E46A033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D087B-783F-48C6-83D8-A2CD9E182E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8AB32-4D63-45E0-AE7D-D4034A8473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037C5-65F8-460A-9A9D-F0D4F746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26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58595B"/>
                </a:solidFill>
                <a:latin typeface="Titillium" panose="00000500000000000000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BBBDBF"/>
                </a:solidFill>
              </a:defRPr>
            </a:lvl1pPr>
          </a:lstStyle>
          <a:p>
            <a:fld id="{1122744C-D0F8-4316-B4B8-E648B22076DE}" type="datetimeFigureOut">
              <a:rPr lang="en-GB" smtClean="0"/>
              <a:pPr/>
              <a:t>23/01/2018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fld id="{2B8974B7-7FF8-456D-9B1F-71A927F8BB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093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rgbClr val="58595B"/>
        </a:solidFill>
        <a:latin typeface="Titillium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rgbClr val="58595B"/>
        </a:solidFill>
        <a:latin typeface="Titillium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rgbClr val="58595B"/>
        </a:solidFill>
        <a:latin typeface="Titillium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rgbClr val="58595B"/>
        </a:solidFill>
        <a:latin typeface="Titillium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rgbClr val="58595B"/>
        </a:solidFill>
        <a:latin typeface="Titillium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402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73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19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91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121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60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554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404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0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79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66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0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29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20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57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407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74B7-7FF8-456D-9B1F-71A927F8BB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22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206" y="3219822"/>
            <a:ext cx="4572000" cy="584025"/>
          </a:xfrm>
        </p:spPr>
        <p:txBody>
          <a:bodyPr/>
          <a:lstStyle>
            <a:lvl1pPr>
              <a:defRPr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206" y="3867894"/>
            <a:ext cx="4572000" cy="270030"/>
          </a:xfrm>
        </p:spPr>
        <p:txBody>
          <a:bodyPr/>
          <a:lstStyle>
            <a:lvl1pPr marL="0" indent="0" algn="ctr">
              <a:buNone/>
              <a:defRPr>
                <a:solidFill>
                  <a:srgbClr val="00ACE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3947D5-AD95-4BCC-B81E-638A8871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3CD9E-E9A3-449B-85D1-D4652EDB7829}"/>
              </a:ext>
            </a:extLst>
          </p:cNvPr>
          <p:cNvSpPr/>
          <p:nvPr/>
        </p:nvSpPr>
        <p:spPr>
          <a:xfrm>
            <a:off x="0" y="518959"/>
            <a:ext cx="914400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99C01-213E-4543-A21D-23216AB692A6}"/>
              </a:ext>
            </a:extLst>
          </p:cNvPr>
          <p:cNvSpPr txBox="1">
            <a:spLocks/>
          </p:cNvSpPr>
          <p:nvPr/>
        </p:nvSpPr>
        <p:spPr>
          <a:xfrm>
            <a:off x="611560" y="2211710"/>
            <a:ext cx="7920880" cy="108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GB" sz="4400" b="0" dirty="0">
                <a:solidFill>
                  <a:srgbClr val="A7A9AC"/>
                </a:solidFill>
                <a:latin typeface="Titillium" panose="00000500000000000000" pitchFamily="50" charset="0"/>
              </a:rPr>
              <a:t>ASPECT RATIOS </a:t>
            </a:r>
            <a:br>
              <a:rPr lang="pl-PL" sz="4400" b="0" dirty="0">
                <a:solidFill>
                  <a:srgbClr val="A7A9AC"/>
                </a:solidFill>
                <a:latin typeface="Titillium" panose="00000500000000000000" pitchFamily="50" charset="0"/>
              </a:rPr>
            </a:br>
            <a:r>
              <a:rPr lang="en-GB" sz="4400" b="0" dirty="0">
                <a:solidFill>
                  <a:srgbClr val="A7A9AC"/>
                </a:solidFill>
                <a:latin typeface="Titillium" panose="00000500000000000000" pitchFamily="50" charset="0"/>
              </a:rPr>
              <a:t>IN PROJECTION SYSTEMS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68CF1D3-B1D3-40F7-9DB8-CBC736D8D1AC}"/>
              </a:ext>
            </a:extLst>
          </p:cNvPr>
          <p:cNvSpPr txBox="1">
            <a:spLocks/>
          </p:cNvSpPr>
          <p:nvPr/>
        </p:nvSpPr>
        <p:spPr>
          <a:xfrm>
            <a:off x="2285206" y="3939902"/>
            <a:ext cx="4572000" cy="270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 baseline="0">
                <a:solidFill>
                  <a:srgbClr val="00ACE6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 baseline="0">
                <a:solidFill>
                  <a:srgbClr val="00ACE6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 baseline="0">
                <a:solidFill>
                  <a:srgbClr val="00ACE6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 baseline="0">
                <a:solidFill>
                  <a:srgbClr val="00ACE6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 baseline="0">
                <a:solidFill>
                  <a:srgbClr val="00ACE6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Presented by Neil Davidson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704D1-E2AB-4302-BEEA-438B09DCD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2" y="483518"/>
            <a:ext cx="7340117" cy="118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9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496E58-182F-4416-90C2-D88679A33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8" y="2051733"/>
            <a:ext cx="4602749" cy="31051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1218-6142-46C2-84E2-C112478D58B2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B2074-73ED-49ED-B744-A46EF3B73F4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F0A3E4-9005-4DEB-BBA4-F0578DC8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b="0">
                <a:latin typeface="Titillium Lt" panose="000004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29D7A8-D46F-49E6-9FFB-EF59BCBC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5565"/>
            <a:ext cx="7787208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latin typeface="Titillium Lt" panose="00000400000000000000" pitchFamily="50" charset="0"/>
              </a:defRPr>
            </a:lvl1pPr>
            <a:lvl2pPr>
              <a:defRPr sz="1400">
                <a:latin typeface="Titillium Lt" panose="00000400000000000000" pitchFamily="50" charset="0"/>
              </a:defRPr>
            </a:lvl2pPr>
            <a:lvl3pPr>
              <a:defRPr sz="1400">
                <a:latin typeface="Titillium Lt" panose="00000400000000000000" pitchFamily="50" charset="0"/>
              </a:defRPr>
            </a:lvl3pPr>
            <a:lvl4pPr>
              <a:defRPr sz="1400">
                <a:latin typeface="Titillium Lt" panose="00000400000000000000" pitchFamily="50" charset="0"/>
              </a:defRPr>
            </a:lvl4pPr>
            <a:lvl5pPr>
              <a:defRPr sz="1400">
                <a:latin typeface="Titillium Lt" panose="000004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89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EC974B-C04C-4E02-AD04-22167B79A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8" y="2051733"/>
            <a:ext cx="4602749" cy="31051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ACE6"/>
                </a:solidFill>
              </a:defRPr>
            </a:lvl1pPr>
            <a:lvl2pPr>
              <a:defRPr sz="1600">
                <a:solidFill>
                  <a:srgbClr val="00ACE6"/>
                </a:solidFill>
              </a:defRPr>
            </a:lvl2pPr>
            <a:lvl3pPr>
              <a:defRPr sz="1600">
                <a:solidFill>
                  <a:srgbClr val="00ACE6"/>
                </a:solidFill>
              </a:defRPr>
            </a:lvl3pPr>
            <a:lvl4pPr>
              <a:defRPr sz="1600">
                <a:solidFill>
                  <a:srgbClr val="00ACE6"/>
                </a:solidFill>
              </a:defRPr>
            </a:lvl4pPr>
            <a:lvl5pPr>
              <a:defRPr sz="1600">
                <a:solidFill>
                  <a:srgbClr val="00ACE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1218-6142-46C2-84E2-C112478D58B2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B2074-73ED-49ED-B744-A46EF3B73F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8695DC1-2119-4D94-875A-DF7830DF0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67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7CA91-2008-4F93-8F40-067DDFAF0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8" y="2051733"/>
            <a:ext cx="4602749" cy="31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6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A117F-1DEE-470F-8A34-A5752A8EE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830909-0DEE-448D-91E3-C506616B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B95376-89DB-471E-915F-2C8C86355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fld id="{A6721218-6142-46C2-84E2-C112478D58B2}" type="datetimeFigureOut">
              <a:rPr lang="en-GB" smtClean="0"/>
              <a:pPr/>
              <a:t>23/01/2018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FCB2827-7AE1-451A-8D77-96BC56C81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1D94A2-DA1A-4966-A252-342D71E41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fld id="{E43B2074-73ED-49ED-B744-A46EF3B73F4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D05253-24C1-47C8-B7AE-293D82DC7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8" y="2051733"/>
            <a:ext cx="4602749" cy="3105168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31EC01-1DB2-4863-BB7F-F31991226B7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915565"/>
            <a:ext cx="8229600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58595B"/>
                </a:solidFill>
                <a:latin typeface="Titillium Lt" panose="00000400000000000000" pitchFamily="50" charset="0"/>
              </a:defRPr>
            </a:lvl1pPr>
            <a:lvl2pPr>
              <a:defRPr sz="1400">
                <a:solidFill>
                  <a:srgbClr val="58595B"/>
                </a:solidFill>
                <a:latin typeface="Titillium Lt" panose="00000400000000000000" pitchFamily="50" charset="0"/>
              </a:defRPr>
            </a:lvl2pPr>
            <a:lvl3pPr>
              <a:defRPr sz="1400">
                <a:solidFill>
                  <a:srgbClr val="58595B"/>
                </a:solidFill>
                <a:latin typeface="Titillium Lt" panose="00000400000000000000" pitchFamily="50" charset="0"/>
              </a:defRPr>
            </a:lvl3pPr>
            <a:lvl4pPr>
              <a:defRPr sz="1400">
                <a:solidFill>
                  <a:srgbClr val="58595B"/>
                </a:solidFill>
                <a:latin typeface="Titillium Lt" panose="00000400000000000000" pitchFamily="50" charset="0"/>
              </a:defRPr>
            </a:lvl4pPr>
            <a:lvl5pPr>
              <a:defRPr sz="1400">
                <a:solidFill>
                  <a:srgbClr val="58595B"/>
                </a:solidFill>
                <a:latin typeface="Titillium Lt" panose="000004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80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4432F2-C1F6-49DB-9AD5-1E9CAD8A0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B3A5B-2EBA-4D64-B896-9C608D954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381680"/>
            <a:ext cx="2952328" cy="23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2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25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9581"/>
            <a:ext cx="8229600" cy="3535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fld id="{A6721218-6142-46C2-84E2-C112478D58B2}" type="datetimeFigureOut">
              <a:rPr lang="en-GB" smtClean="0"/>
              <a:pPr/>
              <a:t>23/01/2018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BBBDBF"/>
                </a:solidFill>
                <a:latin typeface="Titillium" panose="00000500000000000000" pitchFamily="50" charset="0"/>
              </a:defRPr>
            </a:lvl1pPr>
          </a:lstStyle>
          <a:p>
            <a:fld id="{E43B2074-73ED-49ED-B744-A46EF3B73F4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CA8F6-3036-4AA6-8BF3-B21C14C6C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73" y="0"/>
            <a:ext cx="1079527" cy="8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rgbClr val="00ACE6"/>
          </a:solidFill>
          <a:latin typeface="Titillium Lt" panose="000004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 baseline="0">
          <a:solidFill>
            <a:srgbClr val="58595B"/>
          </a:solidFill>
          <a:latin typeface="Titillium Lt" panose="00000400000000000000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 baseline="0">
          <a:solidFill>
            <a:srgbClr val="58595B"/>
          </a:solidFill>
          <a:latin typeface="Titillium L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rgbClr val="58595B"/>
          </a:solidFill>
          <a:latin typeface="Titillium L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 baseline="0">
          <a:solidFill>
            <a:srgbClr val="58595B"/>
          </a:solidFill>
          <a:latin typeface="Titillium L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 baseline="0">
          <a:solidFill>
            <a:srgbClr val="58595B"/>
          </a:solidFill>
          <a:latin typeface="Titillium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98DDCF-4153-4541-AB11-39A104D47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97" cy="5142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40C940-906D-48B9-9E1D-DA318D9198E4}"/>
              </a:ext>
            </a:extLst>
          </p:cNvPr>
          <p:cNvSpPr/>
          <p:nvPr/>
        </p:nvSpPr>
        <p:spPr>
          <a:xfrm>
            <a:off x="-21755" y="267494"/>
            <a:ext cx="9165755" cy="952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83669" y="2347590"/>
            <a:ext cx="5976663" cy="584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GB" sz="4800" dirty="0">
                <a:solidFill>
                  <a:srgbClr val="A7A9AC"/>
                </a:solidFill>
              </a:rPr>
              <a:t>PARTNER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86000" y="4083918"/>
            <a:ext cx="4572000" cy="2698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00ACE6"/>
                </a:solidFill>
              </a:rPr>
              <a:t>Presented by Neil Davidson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39CD8-5F9C-48A2-9067-1B6450A76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0" y="319602"/>
            <a:ext cx="5241040" cy="8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4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CONTEMPO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2mm (0.08”) wide front bezel</a:t>
            </a:r>
          </a:p>
          <a:p>
            <a:r>
              <a:rPr lang="en-GB" dirty="0"/>
              <a:t>32mm (1.26”) deep</a:t>
            </a:r>
            <a:endParaRPr lang="pl-PL" dirty="0"/>
          </a:p>
          <a:p>
            <a:endParaRPr lang="en-GB" dirty="0"/>
          </a:p>
          <a:p>
            <a:r>
              <a:rPr lang="en-GB" dirty="0"/>
              <a:t>Comes as standard in Black powder coat finish</a:t>
            </a:r>
          </a:p>
          <a:p>
            <a:endParaRPr lang="en-GB" dirty="0"/>
          </a:p>
          <a:p>
            <a:r>
              <a:rPr lang="en-GB" dirty="0"/>
              <a:t>Custom frame finishes on request</a:t>
            </a:r>
          </a:p>
          <a:p>
            <a:endParaRPr lang="en-GB" dirty="0"/>
          </a:p>
          <a:p>
            <a:r>
              <a:rPr lang="en-GB" dirty="0"/>
              <a:t>Features:</a:t>
            </a:r>
          </a:p>
          <a:p>
            <a:pPr marL="895350" lvl="1"/>
            <a:r>
              <a:rPr lang="en-GB" dirty="0"/>
              <a:t>Through frame mounting</a:t>
            </a:r>
          </a:p>
          <a:p>
            <a:pPr marL="895350" lvl="1"/>
            <a:r>
              <a:rPr lang="en-GB" dirty="0"/>
              <a:t>Front loading image surface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81186"/>
            <a:ext cx="3519635" cy="29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4358996-A357-4FAA-BA77-5D3A6C055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5227"/>
          <a:stretch/>
        </p:blipFill>
        <p:spPr>
          <a:xfrm>
            <a:off x="0" y="-2321"/>
            <a:ext cx="9143319" cy="51420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575C9F-3BEF-44EB-AC0D-66EF15351349}"/>
              </a:ext>
            </a:extLst>
          </p:cNvPr>
          <p:cNvGrpSpPr/>
          <p:nvPr/>
        </p:nvGrpSpPr>
        <p:grpSpPr>
          <a:xfrm>
            <a:off x="0" y="4295420"/>
            <a:ext cx="1079527" cy="870306"/>
            <a:chOff x="-681" y="4273194"/>
            <a:chExt cx="1079527" cy="8703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4D377C-78C9-457D-9591-6E3C020F8975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EA72C7-301A-4BB9-A3C0-FD172E4E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sp>
        <p:nvSpPr>
          <p:cNvPr id="12" name="Title 12">
            <a:extLst>
              <a:ext uri="{FF2B5EF4-FFF2-40B4-BE49-F238E27FC236}">
                <a16:creationId xmlns:a16="http://schemas.microsoft.com/office/drawing/2014/main" id="{66A59717-CBBC-4A80-ABCF-0B7626145DD9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CONTEMPO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C3BC5235-CB59-4BF4-9AA6-F43F69578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" y="1143110"/>
            <a:ext cx="5100089" cy="286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575C9F-3BEF-44EB-AC0D-66EF15351349}"/>
              </a:ext>
            </a:extLst>
          </p:cNvPr>
          <p:cNvGrpSpPr/>
          <p:nvPr/>
        </p:nvGrpSpPr>
        <p:grpSpPr>
          <a:xfrm>
            <a:off x="107504" y="3604774"/>
            <a:ext cx="505012" cy="407136"/>
            <a:chOff x="-681" y="4273194"/>
            <a:chExt cx="1079527" cy="8703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4D377C-78C9-457D-9591-6E3C020F8975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EA72C7-301A-4BB9-A3C0-FD172E4E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FDB44AE-5D17-4CC0-B632-90E116397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t="10342" r="11883" b="9782"/>
          <a:stretch/>
        </p:blipFill>
        <p:spPr>
          <a:xfrm>
            <a:off x="5207593" y="1203598"/>
            <a:ext cx="3407816" cy="27363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5286C24-47FD-4007-B85E-7A2EA1DD7710}"/>
              </a:ext>
            </a:extLst>
          </p:cNvPr>
          <p:cNvGrpSpPr/>
          <p:nvPr/>
        </p:nvGrpSpPr>
        <p:grpSpPr>
          <a:xfrm>
            <a:off x="5207593" y="1203598"/>
            <a:ext cx="505012" cy="407136"/>
            <a:chOff x="-681" y="4273194"/>
            <a:chExt cx="1079527" cy="8703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7B1EF8-394A-4797-9FEF-BD2AE265249F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923A6B-14DD-4DCC-BD1B-79D6E151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sp>
        <p:nvSpPr>
          <p:cNvPr id="16" name="Title 12">
            <a:extLst>
              <a:ext uri="{FF2B5EF4-FFF2-40B4-BE49-F238E27FC236}">
                <a16:creationId xmlns:a16="http://schemas.microsoft.com/office/drawing/2014/main" id="{44686036-F66B-42F3-87D5-6DC3CC67210F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CONTEMPO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69mm (2.72”) wide front bezel</a:t>
            </a:r>
          </a:p>
          <a:p>
            <a:r>
              <a:rPr lang="en-GB" dirty="0"/>
              <a:t>36mm (1.42”) deep</a:t>
            </a:r>
            <a:endParaRPr lang="pl-PL" dirty="0"/>
          </a:p>
          <a:p>
            <a:endParaRPr lang="en-GB" dirty="0"/>
          </a:p>
          <a:p>
            <a:r>
              <a:rPr lang="en-GB" dirty="0"/>
              <a:t>Comes as standard in </a:t>
            </a:r>
            <a:r>
              <a:rPr lang="en-GB" dirty="0" err="1"/>
              <a:t>veBlack</a:t>
            </a:r>
            <a:r>
              <a:rPr lang="en-GB" dirty="0"/>
              <a:t> finish</a:t>
            </a:r>
          </a:p>
          <a:p>
            <a:endParaRPr lang="en-GB" dirty="0"/>
          </a:p>
          <a:p>
            <a:r>
              <a:rPr lang="en-GB" dirty="0"/>
              <a:t>Custom frame finishes on request</a:t>
            </a:r>
          </a:p>
          <a:p>
            <a:pPr marL="457200" lvl="1" indent="0">
              <a:buNone/>
            </a:pPr>
            <a:endParaRPr lang="pl-PL" dirty="0"/>
          </a:p>
          <a:p>
            <a:r>
              <a:rPr lang="en-GB" dirty="0"/>
              <a:t>Features:</a:t>
            </a:r>
          </a:p>
          <a:p>
            <a:pPr marL="895350" lvl="1"/>
            <a:r>
              <a:rPr lang="en-GB" dirty="0"/>
              <a:t>Through frame mounting</a:t>
            </a:r>
          </a:p>
          <a:p>
            <a:pPr marL="895350" lvl="1"/>
            <a:r>
              <a:rPr lang="en-GB" dirty="0"/>
              <a:t>Front loading image surface</a:t>
            </a:r>
          </a:p>
          <a:p>
            <a:pPr marL="895350" lvl="1"/>
            <a:r>
              <a:rPr lang="en-GB" dirty="0"/>
              <a:t>Magnetic front bezel</a:t>
            </a:r>
          </a:p>
          <a:p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35" y="1181186"/>
            <a:ext cx="3115436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175"/>
            <a:ext cx="9800244" cy="51742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575C9F-3BEF-44EB-AC0D-66EF15351349}"/>
              </a:ext>
            </a:extLst>
          </p:cNvPr>
          <p:cNvGrpSpPr/>
          <p:nvPr/>
        </p:nvGrpSpPr>
        <p:grpSpPr>
          <a:xfrm>
            <a:off x="0" y="4295420"/>
            <a:ext cx="1079527" cy="870306"/>
            <a:chOff x="-681" y="4273194"/>
            <a:chExt cx="1079527" cy="8703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4D377C-78C9-457D-9591-6E3C020F8975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EA72C7-301A-4BB9-A3C0-FD172E4E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sp>
        <p:nvSpPr>
          <p:cNvPr id="9" name="Title 12">
            <a:extLst>
              <a:ext uri="{FF2B5EF4-FFF2-40B4-BE49-F238E27FC236}">
                <a16:creationId xmlns:a16="http://schemas.microsoft.com/office/drawing/2014/main" id="{A7837B77-0DF2-4A90-AA60-4E0E21A2159C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FRONTIER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C3BC5235-CB59-4BF4-9AA6-F43F69578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4225"/>
          <a:stretch/>
        </p:blipFill>
        <p:spPr>
          <a:xfrm>
            <a:off x="0" y="1012374"/>
            <a:ext cx="4499992" cy="34083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575C9F-3BEF-44EB-AC0D-66EF15351349}"/>
              </a:ext>
            </a:extLst>
          </p:cNvPr>
          <p:cNvGrpSpPr/>
          <p:nvPr/>
        </p:nvGrpSpPr>
        <p:grpSpPr>
          <a:xfrm>
            <a:off x="0" y="4022259"/>
            <a:ext cx="505012" cy="407136"/>
            <a:chOff x="-681" y="4273194"/>
            <a:chExt cx="1079527" cy="8703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4D377C-78C9-457D-9591-6E3C020F8975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EA72C7-301A-4BB9-A3C0-FD172E4E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FDB44AE-5D17-4CC0-B632-90E116397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99" y="1018138"/>
            <a:ext cx="4540812" cy="34112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5286C24-47FD-4007-B85E-7A2EA1DD7710}"/>
              </a:ext>
            </a:extLst>
          </p:cNvPr>
          <p:cNvGrpSpPr/>
          <p:nvPr/>
        </p:nvGrpSpPr>
        <p:grpSpPr>
          <a:xfrm>
            <a:off x="4612399" y="4022259"/>
            <a:ext cx="505012" cy="407136"/>
            <a:chOff x="-681" y="4273194"/>
            <a:chExt cx="1079527" cy="8703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7B1EF8-394A-4797-9FEF-BD2AE265249F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923A6B-14DD-4DCC-BD1B-79D6E151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sp>
        <p:nvSpPr>
          <p:cNvPr id="16" name="Title 12">
            <a:extLst>
              <a:ext uri="{FF2B5EF4-FFF2-40B4-BE49-F238E27FC236}">
                <a16:creationId xmlns:a16="http://schemas.microsoft.com/office/drawing/2014/main" id="{44686036-F66B-42F3-87D5-6DC3CC67210F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pl-PL" dirty="0"/>
              <a:t>FRONTIER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6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DYNAMIC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200mm (7.9”) wide front bezel</a:t>
            </a:r>
          </a:p>
          <a:p>
            <a:r>
              <a:rPr lang="en-GB" dirty="0"/>
              <a:t>From 127mm (5”) deep</a:t>
            </a:r>
            <a:endParaRPr lang="pl-PL" dirty="0"/>
          </a:p>
          <a:p>
            <a:endParaRPr lang="en-GB" dirty="0"/>
          </a:p>
          <a:p>
            <a:r>
              <a:rPr lang="en-GB" dirty="0"/>
              <a:t>Comes as standard in </a:t>
            </a:r>
            <a:r>
              <a:rPr lang="en-GB" dirty="0" err="1"/>
              <a:t>veBlack</a:t>
            </a:r>
            <a:r>
              <a:rPr lang="en-GB" dirty="0"/>
              <a:t> finish</a:t>
            </a:r>
            <a:endParaRPr lang="pl-PL" dirty="0"/>
          </a:p>
          <a:p>
            <a:endParaRPr lang="en-GB" dirty="0"/>
          </a:p>
          <a:p>
            <a:r>
              <a:rPr lang="en-GB" dirty="0"/>
              <a:t>Custom frame finishes on request including in wall style</a:t>
            </a:r>
          </a:p>
          <a:p>
            <a:endParaRPr lang="en-GB" dirty="0"/>
          </a:p>
          <a:p>
            <a:r>
              <a:rPr lang="en-GB" dirty="0"/>
              <a:t>Multiple Masking Styles</a:t>
            </a:r>
          </a:p>
          <a:p>
            <a:pPr marL="895350" lvl="1"/>
            <a:r>
              <a:rPr lang="en-GB" dirty="0"/>
              <a:t>1 way top</a:t>
            </a:r>
          </a:p>
          <a:p>
            <a:pPr marL="895350" lvl="1"/>
            <a:r>
              <a:rPr lang="en-GB" dirty="0"/>
              <a:t>2 way side or top/bottom</a:t>
            </a:r>
          </a:p>
          <a:p>
            <a:pPr marL="895350" lvl="1"/>
            <a:r>
              <a:rPr lang="en-GB" dirty="0"/>
              <a:t>4 way</a:t>
            </a:r>
          </a:p>
          <a:p>
            <a:pPr marL="895350" lvl="1"/>
            <a:r>
              <a:rPr lang="en-GB" dirty="0"/>
              <a:t>Art Mask Option available on all versions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40" y="1181186"/>
            <a:ext cx="3099225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DYNAMIC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Features:</a:t>
            </a:r>
          </a:p>
          <a:p>
            <a:pPr marL="895350" lvl="1"/>
            <a:r>
              <a:rPr lang="en-GB" dirty="0"/>
              <a:t>Through frame mounting</a:t>
            </a:r>
          </a:p>
          <a:p>
            <a:pPr marL="895350" lvl="1"/>
            <a:r>
              <a:rPr lang="en-GB" dirty="0"/>
              <a:t>Front loading image surface</a:t>
            </a:r>
          </a:p>
          <a:p>
            <a:pPr marL="895350" lvl="1"/>
            <a:r>
              <a:rPr lang="en-GB" dirty="0"/>
              <a:t>Magnetic front bezel</a:t>
            </a:r>
          </a:p>
          <a:p>
            <a:pPr marL="895350" lvl="1"/>
            <a:r>
              <a:rPr lang="en-GB" dirty="0" err="1"/>
              <a:t>Whispertec</a:t>
            </a:r>
            <a:r>
              <a:rPr lang="en-GB" dirty="0"/>
              <a:t> Package</a:t>
            </a:r>
          </a:p>
          <a:p>
            <a:pPr marL="1295400" lvl="2"/>
            <a:r>
              <a:rPr lang="en-GB" dirty="0" err="1"/>
              <a:t>Whispertec</a:t>
            </a:r>
            <a:r>
              <a:rPr lang="en-GB" dirty="0"/>
              <a:t> Motors (&lt;35dB)</a:t>
            </a:r>
          </a:p>
          <a:p>
            <a:pPr marL="1295400" lvl="2"/>
            <a:r>
              <a:rPr lang="en-GB" dirty="0" err="1"/>
              <a:t>Whispertec</a:t>
            </a:r>
            <a:r>
              <a:rPr lang="en-GB" dirty="0"/>
              <a:t> Bearings on rollers and masks</a:t>
            </a:r>
          </a:p>
          <a:p>
            <a:pPr marL="1295400" lvl="2"/>
            <a:r>
              <a:rPr lang="en-GB" dirty="0" err="1"/>
              <a:t>Whispertec</a:t>
            </a:r>
            <a:r>
              <a:rPr lang="en-GB" dirty="0"/>
              <a:t> Tension System on masks</a:t>
            </a:r>
          </a:p>
          <a:p>
            <a:pPr marL="1295400" lvl="2"/>
            <a:endParaRPr lang="en-GB" dirty="0"/>
          </a:p>
          <a:p>
            <a:pPr marL="895350" lvl="1"/>
            <a:r>
              <a:rPr lang="en-GB" dirty="0"/>
              <a:t>Mask Position Logic!</a:t>
            </a:r>
          </a:p>
          <a:p>
            <a:pPr marL="1295400" lvl="2"/>
            <a:endParaRPr lang="en-GB" dirty="0"/>
          </a:p>
          <a:p>
            <a:pPr marL="895350" lvl="1"/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40" y="1181186"/>
            <a:ext cx="3099225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3" cy="5165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575C9F-3BEF-44EB-AC0D-66EF15351349}"/>
              </a:ext>
            </a:extLst>
          </p:cNvPr>
          <p:cNvGrpSpPr/>
          <p:nvPr/>
        </p:nvGrpSpPr>
        <p:grpSpPr>
          <a:xfrm>
            <a:off x="0" y="4295420"/>
            <a:ext cx="1079527" cy="870306"/>
            <a:chOff x="-681" y="4273194"/>
            <a:chExt cx="1079527" cy="8703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4D377C-78C9-457D-9591-6E3C020F8975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EA72C7-301A-4BB9-A3C0-FD172E4E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sp>
        <p:nvSpPr>
          <p:cNvPr id="9" name="Title 12">
            <a:extLst>
              <a:ext uri="{FF2B5EF4-FFF2-40B4-BE49-F238E27FC236}">
                <a16:creationId xmlns:a16="http://schemas.microsoft.com/office/drawing/2014/main" id="{142DE4EF-AE9D-4C8F-9CA0-BA08C2C6B180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DYNAMIC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6"/>
            <a:ext cx="9180512" cy="51726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575C9F-3BEF-44EB-AC0D-66EF15351349}"/>
              </a:ext>
            </a:extLst>
          </p:cNvPr>
          <p:cNvGrpSpPr/>
          <p:nvPr/>
        </p:nvGrpSpPr>
        <p:grpSpPr>
          <a:xfrm>
            <a:off x="0" y="4295420"/>
            <a:ext cx="1079527" cy="870306"/>
            <a:chOff x="-681" y="4273194"/>
            <a:chExt cx="1079527" cy="8703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4D377C-78C9-457D-9591-6E3C020F8975}"/>
                </a:ext>
              </a:extLst>
            </p:cNvPr>
            <p:cNvSpPr/>
            <p:nvPr/>
          </p:nvSpPr>
          <p:spPr>
            <a:xfrm>
              <a:off x="0" y="4273194"/>
              <a:ext cx="1078846" cy="87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EA72C7-301A-4BB9-A3C0-FD172E4E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1" y="4273195"/>
              <a:ext cx="1079527" cy="870305"/>
            </a:xfrm>
            <a:prstGeom prst="rect">
              <a:avLst/>
            </a:prstGeom>
          </p:spPr>
        </p:pic>
      </p:grpSp>
      <p:sp>
        <p:nvSpPr>
          <p:cNvPr id="10" name="Title 12">
            <a:extLst>
              <a:ext uri="{FF2B5EF4-FFF2-40B4-BE49-F238E27FC236}">
                <a16:creationId xmlns:a16="http://schemas.microsoft.com/office/drawing/2014/main" id="{76F2D493-7DD9-442C-9BCB-6DEFC79D9AFB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6707088" cy="5760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DYNAMIC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715200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Titillium Lt" panose="00000400000000000000" pitchFamily="50" charset="0"/>
              </a:rPr>
              <a:t>Display Technologies Ltd was founded in 2016 by business partners Neil Davidson and Simon Ridley.</a:t>
            </a:r>
          </a:p>
          <a:p>
            <a:pPr marL="0" indent="0">
              <a:buNone/>
            </a:pPr>
            <a:endParaRPr lang="en-GB" sz="1400" dirty="0">
              <a:latin typeface="Titillium Lt" panose="00000400000000000000" pitchFamily="50" charset="0"/>
            </a:endParaRPr>
          </a:p>
          <a:p>
            <a:pPr marL="0" indent="0">
              <a:buNone/>
            </a:pPr>
            <a:r>
              <a:rPr lang="en-GB" sz="1400" dirty="0">
                <a:latin typeface="Titillium Lt" panose="00000400000000000000" pitchFamily="50" charset="0"/>
              </a:rPr>
              <a:t>The company specialises in the development of projector screens and innovative accessories for projector systems.</a:t>
            </a:r>
          </a:p>
          <a:p>
            <a:pPr marL="0" indent="0">
              <a:buNone/>
            </a:pPr>
            <a:endParaRPr lang="en-GB" sz="1400" dirty="0">
              <a:latin typeface="Titillium Lt" panose="00000400000000000000" pitchFamily="50" charset="0"/>
            </a:endParaRPr>
          </a:p>
          <a:p>
            <a:pPr marL="0" indent="0">
              <a:buNone/>
            </a:pPr>
            <a:r>
              <a:rPr lang="en-GB" sz="1400" dirty="0">
                <a:latin typeface="Titillium Lt" panose="00000400000000000000" pitchFamily="50" charset="0"/>
              </a:rPr>
              <a:t>Our focus on the combination of technical performance and design for install ensure that Display Technologies creates solutions that meet the needs of both the client and the installer.</a:t>
            </a:r>
          </a:p>
          <a:p>
            <a:pPr marL="0" indent="0">
              <a:buNone/>
            </a:pPr>
            <a:endParaRPr lang="en-GB" sz="1400" dirty="0">
              <a:latin typeface="Titillium Lt" panose="00000400000000000000" pitchFamily="50" charset="0"/>
            </a:endParaRPr>
          </a:p>
          <a:p>
            <a:pPr marL="0" indent="0">
              <a:buNone/>
            </a:pPr>
            <a:r>
              <a:rPr lang="en-GB" sz="1400" dirty="0">
                <a:latin typeface="Titillium Lt" panose="00000400000000000000" pitchFamily="50" charset="0"/>
              </a:rPr>
              <a:t>Display Technologies never accept second best and in our short history have already made several advances in projection screen design – particularly the incredible Dynamic series masking screens featuring </a:t>
            </a:r>
            <a:r>
              <a:rPr lang="en-GB" sz="1400" i="1" dirty="0">
                <a:solidFill>
                  <a:srgbClr val="00ACE6"/>
                </a:solidFill>
                <a:latin typeface="Titillium Lt" panose="00000400000000000000" pitchFamily="50" charset="0"/>
              </a:rPr>
              <a:t>Mask Position Logic</a:t>
            </a:r>
            <a:r>
              <a:rPr lang="en-GB" sz="1400" dirty="0">
                <a:latin typeface="Titillium Lt" panose="00000400000000000000" pitchFamily="50" charset="0"/>
              </a:rPr>
              <a:t>, the only masking screens that are driven by aspect ratio not </a:t>
            </a:r>
            <a:r>
              <a:rPr lang="en-GB" sz="1400" dirty="0" err="1">
                <a:latin typeface="Titillium Lt" panose="00000400000000000000" pitchFamily="50" charset="0"/>
              </a:rPr>
              <a:t>presets</a:t>
            </a:r>
            <a:r>
              <a:rPr lang="en-GB" sz="1400" dirty="0">
                <a:latin typeface="Titillium Lt" panose="000004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1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5D457B-160E-4E39-A4C8-B4B87D6F081B}"/>
              </a:ext>
            </a:extLst>
          </p:cNvPr>
          <p:cNvSpPr txBox="1">
            <a:spLocks/>
          </p:cNvSpPr>
          <p:nvPr/>
        </p:nvSpPr>
        <p:spPr>
          <a:xfrm>
            <a:off x="1200656" y="2211511"/>
            <a:ext cx="6707188" cy="576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GB" sz="4000" dirty="0">
                <a:solidFill>
                  <a:srgbClr val="A7A9AC"/>
                </a:solidFill>
              </a:rPr>
              <a:t>DT SCREENS 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GB" sz="4000" dirty="0">
                <a:solidFill>
                  <a:srgbClr val="A7A9AC"/>
                </a:solidFill>
              </a:rPr>
              <a:t>MASK POSITION LOGIC</a:t>
            </a:r>
          </a:p>
        </p:txBody>
      </p:sp>
    </p:spTree>
    <p:extLst>
      <p:ext uri="{BB962C8B-B14F-4D97-AF65-F5344CB8AC3E}">
        <p14:creationId xmlns:p14="http://schemas.microsoft.com/office/powerpoint/2010/main" val="12665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96" y="1914747"/>
            <a:ext cx="4305004" cy="322875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Mask Position Logic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4381796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Controller is programmed at factory with</a:t>
            </a:r>
            <a:br>
              <a:rPr lang="pl-PL" dirty="0"/>
            </a:br>
            <a:r>
              <a:rPr lang="en-GB" dirty="0"/>
              <a:t>Width / Height / Mask Config</a:t>
            </a:r>
          </a:p>
          <a:p>
            <a:endParaRPr lang="pl-PL" dirty="0"/>
          </a:p>
          <a:p>
            <a:r>
              <a:rPr lang="en-GB" dirty="0"/>
              <a:t>Special sensors measure mask position to 1.5mm accuracy</a:t>
            </a:r>
          </a:p>
          <a:p>
            <a:endParaRPr lang="pl-PL" dirty="0"/>
          </a:p>
          <a:p>
            <a:r>
              <a:rPr lang="en-GB" b="1" dirty="0">
                <a:latin typeface="Titillium" panose="00000500000000000000" pitchFamily="50" charset="0"/>
              </a:rPr>
              <a:t>Screen can be driven to specific aspect</a:t>
            </a:r>
            <a:br>
              <a:rPr lang="pl-PL" b="1" dirty="0">
                <a:latin typeface="Titillium" panose="00000500000000000000" pitchFamily="50" charset="0"/>
              </a:rPr>
            </a:br>
            <a:r>
              <a:rPr lang="en-GB" b="1" dirty="0">
                <a:latin typeface="Titillium" panose="00000500000000000000" pitchFamily="50" charset="0"/>
              </a:rPr>
              <a:t>without the use of </a:t>
            </a:r>
            <a:r>
              <a:rPr lang="en-GB" b="1" dirty="0" err="1">
                <a:latin typeface="Titillium" panose="00000500000000000000" pitchFamily="50" charset="0"/>
              </a:rPr>
              <a:t>presets</a:t>
            </a:r>
            <a:endParaRPr lang="en-GB" b="1" dirty="0">
              <a:latin typeface="Titillium" panose="00000500000000000000" pitchFamily="50" charset="0"/>
            </a:endParaRPr>
          </a:p>
          <a:p>
            <a:endParaRPr lang="pl-PL" dirty="0"/>
          </a:p>
          <a:p>
            <a:r>
              <a:rPr lang="en-GB" dirty="0"/>
              <a:t>Actual commands…</a:t>
            </a:r>
          </a:p>
          <a:p>
            <a:pPr lvl="1"/>
            <a:r>
              <a:rPr lang="en-GB" dirty="0"/>
              <a:t>&gt;ARV=G0185</a:t>
            </a:r>
          </a:p>
          <a:p>
            <a:pPr lvl="1"/>
            <a:r>
              <a:rPr lang="en-GB" dirty="0"/>
              <a:t>&gt;ARV=G0178</a:t>
            </a:r>
          </a:p>
          <a:p>
            <a:pPr lvl="1"/>
            <a:r>
              <a:rPr lang="en-GB" dirty="0"/>
              <a:t>&gt;ARV=G0237</a:t>
            </a:r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AED92F-0CAA-4AB3-B050-5A5473FA2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02714"/>
            <a:ext cx="5181600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8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 MOUNTS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DT Mounts offers a range of mounting brackets and accessories to make it easy to incorporate projection solutions into installs.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VMM</a:t>
            </a:r>
            <a:r>
              <a:rPr lang="pl-PL" dirty="0"/>
              <a:t> – </a:t>
            </a:r>
            <a:r>
              <a:rPr lang="en-GB" dirty="0"/>
              <a:t>Vertical Mirror Mount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RPM</a:t>
            </a:r>
            <a:r>
              <a:rPr lang="pl-PL" dirty="0"/>
              <a:t> – </a:t>
            </a:r>
            <a:r>
              <a:rPr lang="en-GB" dirty="0"/>
              <a:t>Rear Projection Mount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USTM</a:t>
            </a:r>
            <a:r>
              <a:rPr lang="pl-PL" dirty="0"/>
              <a:t> – </a:t>
            </a:r>
            <a:r>
              <a:rPr lang="en-GB" dirty="0"/>
              <a:t>Ultra Short Throw Mount</a:t>
            </a:r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PHG</a:t>
            </a:r>
            <a:r>
              <a:rPr lang="pl-PL" dirty="0"/>
              <a:t> – </a:t>
            </a:r>
            <a:r>
              <a:rPr lang="en-GB" dirty="0"/>
              <a:t>Port Hole Glass</a:t>
            </a:r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ACM</a:t>
            </a:r>
            <a:r>
              <a:rPr lang="pl-PL" dirty="0"/>
              <a:t> – </a:t>
            </a:r>
            <a:r>
              <a:rPr lang="en-GB" dirty="0"/>
              <a:t>Adjustable Ceiling Mount</a:t>
            </a:r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MMD</a:t>
            </a:r>
            <a:r>
              <a:rPr lang="pl-PL" dirty="0"/>
              <a:t> – </a:t>
            </a:r>
            <a:r>
              <a:rPr lang="en-GB" dirty="0"/>
              <a:t>Motorised Mirror Drop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6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VERTICAL MIRROR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4757477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Enables vertical install of the projector</a:t>
            </a:r>
            <a:endParaRPr lang="pl-PL" dirty="0"/>
          </a:p>
          <a:p>
            <a:endParaRPr lang="en-GB" dirty="0"/>
          </a:p>
          <a:p>
            <a:r>
              <a:rPr lang="en-GB" dirty="0"/>
              <a:t>Custom made to match the projector. Simple and fast mounting and alignment.</a:t>
            </a:r>
            <a:endParaRPr lang="pl-PL" dirty="0"/>
          </a:p>
          <a:p>
            <a:pPr lvl="1"/>
            <a:endParaRPr lang="en-GB" dirty="0"/>
          </a:p>
          <a:p>
            <a:r>
              <a:rPr lang="en-GB" dirty="0"/>
              <a:t>Available in 4 styles</a:t>
            </a:r>
          </a:p>
          <a:p>
            <a:endParaRPr lang="en-GB" dirty="0"/>
          </a:p>
          <a:p>
            <a:r>
              <a:rPr lang="en-GB" dirty="0"/>
              <a:t>VMM-UP – Lens Up , Base away from screen</a:t>
            </a:r>
          </a:p>
          <a:p>
            <a:r>
              <a:rPr lang="en-GB" dirty="0"/>
              <a:t>VMM-DWN – Lens Down, Base away from screen</a:t>
            </a:r>
          </a:p>
          <a:p>
            <a:endParaRPr lang="en-GB" dirty="0"/>
          </a:p>
          <a:p>
            <a:r>
              <a:rPr lang="en-GB" dirty="0"/>
              <a:t>VMM-RE-UP – Lens Up, Base towards screen</a:t>
            </a:r>
          </a:p>
          <a:p>
            <a:r>
              <a:rPr lang="en-GB" dirty="0"/>
              <a:t>VMM-RE-DWN – Lens Down, Base towards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77" y="915565"/>
            <a:ext cx="2383316" cy="42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REAR PROJECTION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4186808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Frame system for rear projection applications</a:t>
            </a:r>
            <a:endParaRPr lang="pl-PL" dirty="0"/>
          </a:p>
          <a:p>
            <a:endParaRPr lang="en-GB" dirty="0"/>
          </a:p>
          <a:p>
            <a:r>
              <a:rPr lang="en-GB" dirty="0"/>
              <a:t>Includes:</a:t>
            </a:r>
          </a:p>
          <a:p>
            <a:pPr lvl="1"/>
            <a:r>
              <a:rPr lang="en-GB" dirty="0"/>
              <a:t>Projector Mount</a:t>
            </a:r>
          </a:p>
          <a:p>
            <a:pPr lvl="1"/>
            <a:r>
              <a:rPr lang="en-GB" dirty="0"/>
              <a:t>Folding Mirror</a:t>
            </a:r>
          </a:p>
          <a:p>
            <a:pPr lvl="1"/>
            <a:r>
              <a:rPr lang="en-GB" dirty="0"/>
              <a:t>Frame Support System</a:t>
            </a:r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r>
              <a:rPr lang="en-GB" dirty="0"/>
              <a:t>Compatible with Dynamic and Frontier Screens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97" y="1759123"/>
            <a:ext cx="4512503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 SHORT THROW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4978896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Motorised solution for ultra short throw front projection</a:t>
            </a:r>
          </a:p>
          <a:p>
            <a:endParaRPr lang="en-GB" dirty="0"/>
          </a:p>
          <a:p>
            <a:r>
              <a:rPr lang="en-GB" dirty="0"/>
              <a:t>Custom made to match the projector</a:t>
            </a:r>
            <a:endParaRPr lang="pl-PL" dirty="0"/>
          </a:p>
          <a:p>
            <a:endParaRPr lang="en-GB" dirty="0"/>
          </a:p>
          <a:p>
            <a:r>
              <a:rPr lang="en-GB" dirty="0"/>
              <a:t>Available in two styles</a:t>
            </a:r>
          </a:p>
          <a:p>
            <a:endParaRPr lang="en-GB" dirty="0"/>
          </a:p>
          <a:p>
            <a:r>
              <a:rPr lang="en-GB" dirty="0"/>
              <a:t>USTM-1 – Single movement solution for standard style UST projectors such as Sony, Sim2, Epson, DPI, Panasonic</a:t>
            </a:r>
          </a:p>
          <a:p>
            <a:endParaRPr lang="en-GB" dirty="0"/>
          </a:p>
          <a:p>
            <a:r>
              <a:rPr lang="en-GB" dirty="0"/>
              <a:t>USTM-2 – Dual movement solution for periscope lens style UST projectors such as Barco,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988" y="1444058"/>
            <a:ext cx="4227936" cy="31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 HOLE GLASS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375847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Isolation solution for projector rooms</a:t>
            </a:r>
            <a:endParaRPr lang="pl-PL" dirty="0"/>
          </a:p>
          <a:p>
            <a:endParaRPr lang="en-GB" dirty="0"/>
          </a:p>
          <a:p>
            <a:r>
              <a:rPr lang="en-GB" dirty="0"/>
              <a:t>Magnetic mounting allows quick install and easy alignment with in room finish</a:t>
            </a:r>
          </a:p>
          <a:p>
            <a:endParaRPr lang="en-GB" dirty="0"/>
          </a:p>
          <a:p>
            <a:r>
              <a:rPr lang="en-GB" dirty="0"/>
              <a:t>Comes as standard in </a:t>
            </a:r>
            <a:r>
              <a:rPr lang="en-GB" dirty="0" err="1"/>
              <a:t>powdercoat</a:t>
            </a:r>
            <a:r>
              <a:rPr lang="en-GB" dirty="0"/>
              <a:t> finish</a:t>
            </a:r>
          </a:p>
          <a:p>
            <a:pPr lvl="1"/>
            <a:r>
              <a:rPr lang="en-GB" dirty="0"/>
              <a:t>Black</a:t>
            </a:r>
          </a:p>
          <a:p>
            <a:pPr lvl="1"/>
            <a:r>
              <a:rPr lang="en-GB" dirty="0"/>
              <a:t>RAL Colours on request</a:t>
            </a:r>
          </a:p>
          <a:p>
            <a:pPr lvl="1"/>
            <a:r>
              <a:rPr lang="en-GB" dirty="0"/>
              <a:t>Custom options on request</a:t>
            </a:r>
            <a:endParaRPr lang="pl-PL" dirty="0"/>
          </a:p>
          <a:p>
            <a:pPr lvl="1"/>
            <a:endParaRPr lang="en-GB" dirty="0"/>
          </a:p>
          <a:p>
            <a:r>
              <a:rPr lang="en-GB" dirty="0"/>
              <a:t>Two styles available</a:t>
            </a:r>
          </a:p>
          <a:p>
            <a:r>
              <a:rPr lang="en-GB" dirty="0"/>
              <a:t>PHG-1 – Single Glazed Unit</a:t>
            </a:r>
          </a:p>
          <a:p>
            <a:r>
              <a:rPr lang="en-GB" dirty="0"/>
              <a:t>PHG-2 – Double Glazed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b="16572"/>
          <a:stretch/>
        </p:blipFill>
        <p:spPr>
          <a:xfrm>
            <a:off x="4215674" y="1971748"/>
            <a:ext cx="4925079" cy="31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ADJUSTABLE CEILING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3754760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Enables ceiling install of the projector</a:t>
            </a:r>
            <a:endParaRPr lang="pl-PL" dirty="0"/>
          </a:p>
          <a:p>
            <a:endParaRPr lang="en-GB" dirty="0"/>
          </a:p>
          <a:p>
            <a:r>
              <a:rPr lang="en-GB" dirty="0"/>
              <a:t>Custom made to match the projector. Simple and fast mounting and alignment.</a:t>
            </a:r>
            <a:endParaRPr lang="pl-PL" dirty="0"/>
          </a:p>
          <a:p>
            <a:endParaRPr lang="en-GB" dirty="0"/>
          </a:p>
          <a:p>
            <a:r>
              <a:rPr lang="en-GB" dirty="0"/>
              <a:t>Total depth only 55mm (2.16”)</a:t>
            </a:r>
          </a:p>
          <a:p>
            <a:endParaRPr lang="en-GB" dirty="0"/>
          </a:p>
          <a:p>
            <a:r>
              <a:rPr lang="en-GB" dirty="0"/>
              <a:t>Sandwich layer of high density foam helps to minimise vibration transfer from structure to projector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03" y="915565"/>
            <a:ext cx="5191897" cy="29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6B26F-5440-4E9C-A9FC-36BD9E2A39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GB" sz="1400" dirty="0">
                <a:solidFill>
                  <a:srgbClr val="58595B"/>
                </a:solidFill>
              </a:rPr>
              <a:t>Enables hidden in-ceiling install of the projector</a:t>
            </a:r>
            <a:endParaRPr lang="pl-PL" sz="1400" dirty="0">
              <a:solidFill>
                <a:srgbClr val="58595B"/>
              </a:solidFill>
            </a:endParaRPr>
          </a:p>
          <a:p>
            <a:pPr lvl="0"/>
            <a:endParaRPr lang="en-GB" sz="1400" dirty="0">
              <a:solidFill>
                <a:srgbClr val="58595B"/>
              </a:solidFill>
            </a:endParaRPr>
          </a:p>
          <a:p>
            <a:pPr lvl="0"/>
            <a:r>
              <a:rPr lang="en-GB" sz="1400" dirty="0">
                <a:solidFill>
                  <a:srgbClr val="58595B"/>
                </a:solidFill>
              </a:rPr>
              <a:t>Custom made to match the projector. Simple and fast mounting and alignment.</a:t>
            </a:r>
            <a:endParaRPr lang="pl-PL" sz="1400" dirty="0">
              <a:solidFill>
                <a:srgbClr val="58595B"/>
              </a:solidFill>
            </a:endParaRPr>
          </a:p>
          <a:p>
            <a:pPr lvl="0"/>
            <a:endParaRPr lang="en-GB" sz="1400" dirty="0">
              <a:solidFill>
                <a:srgbClr val="58595B"/>
              </a:solidFill>
            </a:endParaRPr>
          </a:p>
          <a:p>
            <a:pPr lvl="0"/>
            <a:r>
              <a:rPr lang="en-GB" sz="1400" dirty="0">
                <a:solidFill>
                  <a:srgbClr val="58595B"/>
                </a:solidFill>
              </a:rPr>
              <a:t>Three different trim options to match the required ceiling finish.</a:t>
            </a:r>
          </a:p>
          <a:p>
            <a:pPr lvl="0"/>
            <a:endParaRPr lang="en-GB" sz="1400" dirty="0">
              <a:solidFill>
                <a:srgbClr val="58595B"/>
              </a:solidFill>
            </a:endParaRPr>
          </a:p>
          <a:p>
            <a:pPr lvl="0"/>
            <a:r>
              <a:rPr lang="en-GB" sz="1400" dirty="0">
                <a:solidFill>
                  <a:srgbClr val="58595B"/>
                </a:solidFill>
              </a:rPr>
              <a:t>Total depth only 330mm (13”)</a:t>
            </a:r>
          </a:p>
          <a:p>
            <a:pPr lvl="0"/>
            <a:endParaRPr lang="en-GB" sz="1400" dirty="0">
              <a:solidFill>
                <a:srgbClr val="58595B"/>
              </a:solidFill>
            </a:endParaRPr>
          </a:p>
          <a:p>
            <a:pPr lvl="0"/>
            <a:r>
              <a:rPr lang="en-GB" sz="1400" dirty="0">
                <a:solidFill>
                  <a:srgbClr val="58595B"/>
                </a:solidFill>
              </a:rPr>
              <a:t>Moving section drops just 100mm (4”) below ceiling for minimal visual impact when in use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E2EDD2-F463-466B-8B7C-FD2E4FEE14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61331"/>
            <a:ext cx="4038600" cy="227171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C5E4A-9BE6-460F-8DE1-C84C0D1F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MOTORISED MIRROR DROP</a:t>
            </a:r>
          </a:p>
        </p:txBody>
      </p:sp>
    </p:spTree>
    <p:extLst>
      <p:ext uri="{BB962C8B-B14F-4D97-AF65-F5344CB8AC3E}">
        <p14:creationId xmlns:p14="http://schemas.microsoft.com/office/powerpoint/2010/main" val="71690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DT SCREENS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715200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The only screens designed from scratch around ease of install</a:t>
            </a:r>
            <a:endParaRPr lang="pl-PL" dirty="0"/>
          </a:p>
          <a:p>
            <a:endParaRPr lang="en-GB" dirty="0"/>
          </a:p>
          <a:p>
            <a:r>
              <a:rPr lang="en-GB" dirty="0"/>
              <a:t>Multiple unique technologies create a smarter and better product</a:t>
            </a:r>
            <a:endParaRPr lang="pl-PL" dirty="0"/>
          </a:p>
          <a:p>
            <a:endParaRPr lang="en-GB" dirty="0"/>
          </a:p>
          <a:p>
            <a:r>
              <a:rPr lang="en-GB" dirty="0"/>
              <a:t>We have not been constrained by off the shelf solutions – where a new solution was required</a:t>
            </a:r>
            <a:br>
              <a:rPr lang="pl-PL" dirty="0"/>
            </a:br>
            <a:r>
              <a:rPr lang="en-GB" dirty="0"/>
              <a:t>to deliver performance we have invested in the new solution</a:t>
            </a:r>
          </a:p>
          <a:p>
            <a:endParaRPr lang="en-GB" dirty="0"/>
          </a:p>
          <a:p>
            <a:r>
              <a:rPr lang="en-GB" dirty="0"/>
              <a:t>DT Screens ARE the number one brand for </a:t>
            </a:r>
          </a:p>
          <a:p>
            <a:pPr lvl="1"/>
            <a:r>
              <a:rPr lang="en-GB" dirty="0"/>
              <a:t>Performance</a:t>
            </a:r>
          </a:p>
          <a:p>
            <a:pPr lvl="1"/>
            <a:r>
              <a:rPr lang="en-GB" dirty="0"/>
              <a:t>Ease of Install and Use</a:t>
            </a:r>
          </a:p>
          <a:p>
            <a:pPr lvl="1"/>
            <a:r>
              <a:rPr lang="en-GB" dirty="0"/>
              <a:t>Dealer Support</a:t>
            </a:r>
            <a:endParaRPr lang="en-GB" sz="1400" dirty="0">
              <a:latin typeface="Titillium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AED92F-0CAA-4AB3-B050-5A5473FA2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02714"/>
            <a:ext cx="5181600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43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SOLUTIONS TO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5122912" cy="408205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Display Technologies have invested in advanced production equipment and facilities</a:t>
            </a:r>
          </a:p>
          <a:p>
            <a:endParaRPr lang="en-GB" dirty="0"/>
          </a:p>
          <a:p>
            <a:r>
              <a:rPr lang="en-GB" dirty="0"/>
              <a:t>We have full CNC, 3D printing and material processing capabilities in house</a:t>
            </a:r>
          </a:p>
          <a:p>
            <a:endParaRPr lang="en-GB" dirty="0"/>
          </a:p>
          <a:p>
            <a:r>
              <a:rPr lang="en-GB" dirty="0"/>
              <a:t>We have our dedicated control platform electronics and extensive programming and electronics expertise</a:t>
            </a:r>
          </a:p>
          <a:p>
            <a:endParaRPr lang="en-GB" dirty="0"/>
          </a:p>
          <a:p>
            <a:r>
              <a:rPr lang="en-GB" dirty="0"/>
              <a:t>We have cloud based CAD and 3D tools to allow us to design and collaborate </a:t>
            </a:r>
          </a:p>
          <a:p>
            <a:endParaRPr lang="en-GB" dirty="0"/>
          </a:p>
          <a:p>
            <a:r>
              <a:rPr lang="en-GB" dirty="0"/>
              <a:t>If you need custom solutions – and you are happy to pay for engineering – we are happy to make it happen!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E3AA-6160-4945-AC6E-B4199706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15566"/>
            <a:ext cx="3419872" cy="2564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F9760-0D98-4485-A3CB-289C36C91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7" y="3550612"/>
            <a:ext cx="1929341" cy="144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54D6E-11EB-4606-B6D0-919024FEBF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r="14159"/>
          <a:stretch/>
        </p:blipFill>
        <p:spPr>
          <a:xfrm>
            <a:off x="5724128" y="3550612"/>
            <a:ext cx="1440160" cy="14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69556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AED92F-0CAA-4AB3-B050-5A5473FA2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02714"/>
            <a:ext cx="5181600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4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 SCREENS IMAGE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DT Screens offer several image surfaces to support several different applications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ACOUSTIC TRANSPARENT</a:t>
            </a:r>
            <a:r>
              <a:rPr lang="pl-PL" dirty="0"/>
              <a:t> </a:t>
            </a:r>
            <a:endParaRPr lang="en-GB" dirty="0"/>
          </a:p>
          <a:p>
            <a:r>
              <a:rPr lang="en-GB" dirty="0"/>
              <a:t>AT-Ref – 0.93 Gain white surface – The finest AT Surface for screens up to 1.8m (6ft) tall</a:t>
            </a:r>
          </a:p>
          <a:p>
            <a:r>
              <a:rPr lang="en-GB" dirty="0"/>
              <a:t>AT-XL – 0.9 Gain white surface – High Performance AT Surface for screens up to 3m (10ft) tall</a:t>
            </a:r>
            <a:endParaRPr lang="pl-PL" dirty="0"/>
          </a:p>
          <a:p>
            <a:r>
              <a:rPr lang="en-GB" dirty="0"/>
              <a:t>AT-XXL – 0.89 Gain white surface – High Performance AT Surface for screens up to 4.5m (15ft) tall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AMBIENT LIGHT REJECTING</a:t>
            </a:r>
            <a:r>
              <a:rPr lang="pl-PL" dirty="0"/>
              <a:t> </a:t>
            </a:r>
            <a:endParaRPr lang="en-GB" dirty="0"/>
          </a:p>
          <a:p>
            <a:r>
              <a:rPr lang="en-GB" dirty="0"/>
              <a:t>USTP – 0.75 Gain ALR surface – The finest ALR solution for ultra short throw front projection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REAR PROJECTION</a:t>
            </a:r>
            <a:r>
              <a:rPr lang="pl-PL" dirty="0"/>
              <a:t> </a:t>
            </a:r>
            <a:endParaRPr lang="en-GB" dirty="0"/>
          </a:p>
          <a:p>
            <a:r>
              <a:rPr lang="en-GB" dirty="0"/>
              <a:t>RPG – 0.7 Gain glass surface – The ideal RP surface for all applications including ultra short throw</a:t>
            </a:r>
          </a:p>
        </p:txBody>
      </p:sp>
    </p:spTree>
    <p:extLst>
      <p:ext uri="{BB962C8B-B14F-4D97-AF65-F5344CB8AC3E}">
        <p14:creationId xmlns:p14="http://schemas.microsoft.com/office/powerpoint/2010/main" val="39045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2">
            <a:extLst>
              <a:ext uri="{FF2B5EF4-FFF2-40B4-BE49-F238E27FC236}">
                <a16:creationId xmlns:a16="http://schemas.microsoft.com/office/drawing/2014/main" id="{2211DC33-852D-4BE4-A1F9-07A6847ACACC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2530624" cy="1656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AT Ref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17D75-FBD2-433D-9064-81D168BF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574" y="1084573"/>
            <a:ext cx="5724128" cy="40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4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2">
            <a:extLst>
              <a:ext uri="{FF2B5EF4-FFF2-40B4-BE49-F238E27FC236}">
                <a16:creationId xmlns:a16="http://schemas.microsoft.com/office/drawing/2014/main" id="{2211DC33-852D-4BE4-A1F9-07A6847ACACC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2530624" cy="1656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AT XL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8A6390-0747-4E8C-BF62-7CCF094F9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95" y="891563"/>
            <a:ext cx="6377905" cy="42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6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57F85-87C6-47E1-BC03-64B7485815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5200" r="8001" b="1467"/>
          <a:stretch/>
        </p:blipFill>
        <p:spPr>
          <a:xfrm rot="5400000">
            <a:off x="1978993" y="144735"/>
            <a:ext cx="5114005" cy="4824535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2211DC33-852D-4BE4-A1F9-07A6847ACACC}"/>
              </a:ext>
            </a:extLst>
          </p:cNvPr>
          <p:cNvSpPr txBox="1">
            <a:spLocks/>
          </p:cNvSpPr>
          <p:nvPr/>
        </p:nvSpPr>
        <p:spPr>
          <a:xfrm>
            <a:off x="457200" y="123478"/>
            <a:ext cx="2530624" cy="1656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00ACE6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USTP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9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91D085-D662-4168-9D7F-57D5CCD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 SCREENS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5"/>
            <a:ext cx="7571184" cy="36790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There are a simple range of screens that are designed to progress to cover almost any requirement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CONTEMPO</a:t>
            </a:r>
            <a:r>
              <a:rPr lang="pl-PL" dirty="0"/>
              <a:t> - </a:t>
            </a:r>
            <a:r>
              <a:rPr lang="en-GB" dirty="0"/>
              <a:t>Micro Frame Screen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FRONTIER</a:t>
            </a:r>
            <a:r>
              <a:rPr lang="pl-PL" dirty="0"/>
              <a:t> - </a:t>
            </a:r>
            <a:r>
              <a:rPr lang="en-GB" dirty="0"/>
              <a:t>Modern Velvet Frame Screen</a:t>
            </a:r>
            <a:endParaRPr lang="pl-PL" dirty="0"/>
          </a:p>
          <a:p>
            <a:endParaRPr lang="en-GB" dirty="0"/>
          </a:p>
          <a:p>
            <a:r>
              <a:rPr lang="en-GB" dirty="0">
                <a:solidFill>
                  <a:srgbClr val="00ACE6"/>
                </a:solidFill>
              </a:rPr>
              <a:t>DYNAMIC</a:t>
            </a:r>
            <a:r>
              <a:rPr lang="pl-PL" dirty="0"/>
              <a:t> - </a:t>
            </a:r>
            <a:r>
              <a:rPr lang="en-GB" dirty="0"/>
              <a:t>Multiway Masking Screen</a:t>
            </a:r>
          </a:p>
        </p:txBody>
      </p:sp>
    </p:spTree>
    <p:extLst>
      <p:ext uri="{BB962C8B-B14F-4D97-AF65-F5344CB8AC3E}">
        <p14:creationId xmlns:p14="http://schemas.microsoft.com/office/powerpoint/2010/main" val="24836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Display Technolog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splay Technologies - Branded Template 2" id="{52A9A2B5-180A-41FB-8E34-ADF79A336A96}" vid="{D98B1DB6-A944-45BC-912F-B5C35D0A4F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Display Technologies</Template>
  <TotalTime>2381</TotalTime>
  <Words>934</Words>
  <Application>Microsoft Office PowerPoint</Application>
  <PresentationFormat>On-screen Show (16:9)</PresentationFormat>
  <Paragraphs>216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Titillium Lt</vt:lpstr>
      <vt:lpstr>Calibri</vt:lpstr>
      <vt:lpstr>Titillium</vt:lpstr>
      <vt:lpstr>Arial</vt:lpstr>
      <vt:lpstr>Display Technologies</vt:lpstr>
      <vt:lpstr>PARTNER TRAINING</vt:lpstr>
      <vt:lpstr>INTRODUCTIONS</vt:lpstr>
      <vt:lpstr>WHY DT SCREENS</vt:lpstr>
      <vt:lpstr>PowerPoint Presentation</vt:lpstr>
      <vt:lpstr>DT SCREENS IMAGE SURFACES</vt:lpstr>
      <vt:lpstr>PowerPoint Presentation</vt:lpstr>
      <vt:lpstr>PowerPoint Presentation</vt:lpstr>
      <vt:lpstr>PowerPoint Presentation</vt:lpstr>
      <vt:lpstr>DT SCREENS MODELS</vt:lpstr>
      <vt:lpstr>CONTEMPO</vt:lpstr>
      <vt:lpstr>PowerPoint Presentation</vt:lpstr>
      <vt:lpstr>PowerPoint Presentation</vt:lpstr>
      <vt:lpstr>FRONTIER</vt:lpstr>
      <vt:lpstr>PowerPoint Presentation</vt:lpstr>
      <vt:lpstr>PowerPoint Presentation</vt:lpstr>
      <vt:lpstr>DYNAMIC</vt:lpstr>
      <vt:lpstr>DYNAMIC</vt:lpstr>
      <vt:lpstr>PowerPoint Presentation</vt:lpstr>
      <vt:lpstr>PowerPoint Presentation</vt:lpstr>
      <vt:lpstr>PowerPoint Presentation</vt:lpstr>
      <vt:lpstr>Mask Position Logic</vt:lpstr>
      <vt:lpstr>PowerPoint Presentation</vt:lpstr>
      <vt:lpstr>DT MOUNTS PRODUCTS</vt:lpstr>
      <vt:lpstr>VERTICAL MIRROR MOUNT</vt:lpstr>
      <vt:lpstr>REAR PROJECTION MOUNT</vt:lpstr>
      <vt:lpstr>ULTRA SHORT THROW MOUNT</vt:lpstr>
      <vt:lpstr>PORT HOLE GLASS</vt:lpstr>
      <vt:lpstr>ADJUSTABLE CEILING MOUNT</vt:lpstr>
      <vt:lpstr>MOTORISED MIRROR DROP</vt:lpstr>
      <vt:lpstr>PowerPoint Presentation</vt:lpstr>
      <vt:lpstr>SOLUTIONS TO PROBLEMS</vt:lpstr>
      <vt:lpstr>PowerPoint Presentation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Neil Davidson</cp:lastModifiedBy>
  <cp:revision>129</cp:revision>
  <dcterms:created xsi:type="dcterms:W3CDTF">2012-02-12T11:24:06Z</dcterms:created>
  <dcterms:modified xsi:type="dcterms:W3CDTF">2018-01-24T13:08:10Z</dcterms:modified>
</cp:coreProperties>
</file>